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2.jpg" ContentType="image/png"/>
  <Override PartName="/ppt/notesSlides/notesSlide6.xml" ContentType="application/vnd.openxmlformats-officedocument.presentationml.notesSlide+xml"/>
  <Override PartName="/ppt/media/image16.jpg" ContentType="image/png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6" r:id="rId2"/>
    <p:sldId id="327" r:id="rId3"/>
    <p:sldId id="328" r:id="rId4"/>
    <p:sldId id="329" r:id="rId5"/>
    <p:sldId id="330" r:id="rId6"/>
    <p:sldId id="331" r:id="rId7"/>
    <p:sldId id="332" r:id="rId8"/>
    <p:sldId id="333" r:id="rId9"/>
    <p:sldId id="334" r:id="rId10"/>
    <p:sldId id="287" r:id="rId11"/>
    <p:sldId id="335" r:id="rId12"/>
    <p:sldId id="288" r:id="rId13"/>
    <p:sldId id="289" r:id="rId14"/>
    <p:sldId id="290" r:id="rId15"/>
    <p:sldId id="291" r:id="rId16"/>
    <p:sldId id="292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4" r:id="rId25"/>
    <p:sldId id="34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7" r:id="rId37"/>
    <p:sldId id="316" r:id="rId38"/>
    <p:sldId id="318" r:id="rId39"/>
    <p:sldId id="319" r:id="rId40"/>
    <p:sldId id="320" r:id="rId41"/>
    <p:sldId id="321" r:id="rId42"/>
    <p:sldId id="322" r:id="rId43"/>
    <p:sldId id="346" r:id="rId44"/>
    <p:sldId id="323" r:id="rId45"/>
    <p:sldId id="324" r:id="rId46"/>
    <p:sldId id="325" r:id="rId47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22" autoAdjust="0"/>
    <p:restoredTop sz="91415"/>
  </p:normalViewPr>
  <p:slideViewPr>
    <p:cSldViewPr snapToGrid="0">
      <p:cViewPr varScale="1">
        <p:scale>
          <a:sx n="115" d="100"/>
          <a:sy n="115" d="100"/>
        </p:scale>
        <p:origin x="7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7A159-C309-46C3-8294-6B81F358593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3ABA2B6-C41E-490A-911C-73CE6BD68259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CL" sz="2000" dirty="0"/>
            <a:t>Test falla</a:t>
          </a:r>
        </a:p>
      </dgm:t>
    </dgm:pt>
    <dgm:pt modelId="{45F31BD2-9F35-46C5-B42A-5C48FB53DBB6}" type="parTrans" cxnId="{5673CE9E-78CE-4B58-8E56-EA29B4250BFC}">
      <dgm:prSet/>
      <dgm:spPr/>
      <dgm:t>
        <a:bodyPr/>
        <a:lstStyle/>
        <a:p>
          <a:endParaRPr lang="es-CL"/>
        </a:p>
      </dgm:t>
    </dgm:pt>
    <dgm:pt modelId="{337644EC-83B6-4611-A95E-0EC59DE0D77A}" type="sibTrans" cxnId="{5673CE9E-78CE-4B58-8E56-EA29B4250BFC}">
      <dgm:prSet/>
      <dgm:spPr/>
      <dgm:t>
        <a:bodyPr/>
        <a:lstStyle/>
        <a:p>
          <a:endParaRPr lang="es-CL"/>
        </a:p>
      </dgm:t>
    </dgm:pt>
    <dgm:pt modelId="{9474E583-2014-4B75-AB52-B5B7B5D215B9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CL" sz="2000" dirty="0"/>
            <a:t>Test funciona</a:t>
          </a:r>
        </a:p>
      </dgm:t>
    </dgm:pt>
    <dgm:pt modelId="{CA9A94C5-8A30-4763-9B76-D93A209ED447}" type="parTrans" cxnId="{54EF3522-7901-4692-9E40-076B2E01A88C}">
      <dgm:prSet/>
      <dgm:spPr/>
      <dgm:t>
        <a:bodyPr/>
        <a:lstStyle/>
        <a:p>
          <a:endParaRPr lang="es-CL"/>
        </a:p>
      </dgm:t>
    </dgm:pt>
    <dgm:pt modelId="{68D4C86A-FA90-499E-9B13-6C25D56EFA6B}" type="sibTrans" cxnId="{54EF3522-7901-4692-9E40-076B2E01A88C}">
      <dgm:prSet/>
      <dgm:spPr/>
      <dgm:t>
        <a:bodyPr/>
        <a:lstStyle/>
        <a:p>
          <a:endParaRPr lang="es-CL"/>
        </a:p>
      </dgm:t>
    </dgm:pt>
    <dgm:pt modelId="{5C8E2945-4321-49DA-95E2-0EF98027F38C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CL" sz="2000" dirty="0"/>
            <a:t>Refactorizar</a:t>
          </a:r>
        </a:p>
      </dgm:t>
    </dgm:pt>
    <dgm:pt modelId="{55303D4C-30C8-4E3D-99F1-00E8D00BA876}" type="parTrans" cxnId="{E4DDF3DC-4793-4758-BCF4-94832688A621}">
      <dgm:prSet/>
      <dgm:spPr/>
      <dgm:t>
        <a:bodyPr/>
        <a:lstStyle/>
        <a:p>
          <a:endParaRPr lang="es-CL"/>
        </a:p>
      </dgm:t>
    </dgm:pt>
    <dgm:pt modelId="{51CBE1AA-AE16-4507-97F8-F1F1E555604E}" type="sibTrans" cxnId="{E4DDF3DC-4793-4758-BCF4-94832688A621}">
      <dgm:prSet/>
      <dgm:spPr/>
      <dgm:t>
        <a:bodyPr/>
        <a:lstStyle/>
        <a:p>
          <a:endParaRPr lang="es-CL"/>
        </a:p>
      </dgm:t>
    </dgm:pt>
    <dgm:pt modelId="{E4E22BD4-7C9D-4482-9FA8-FA829EA906BE}" type="pres">
      <dgm:prSet presAssocID="{03E7A159-C309-46C3-8294-6B81F358593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C76C1348-8C62-49B3-ABA8-46DE86A2A3CA}" type="pres">
      <dgm:prSet presAssocID="{D3ABA2B6-C41E-490A-911C-73CE6BD68259}" presName="node" presStyleLbl="node1" presStyleIdx="0" presStyleCnt="3" custRadScaleRad="77249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2AAD9A6-BC90-4D96-8982-800C7083F0C6}" type="pres">
      <dgm:prSet presAssocID="{337644EC-83B6-4611-A95E-0EC59DE0D77A}" presName="sibTrans" presStyleLbl="sibTrans2D1" presStyleIdx="0" presStyleCnt="3"/>
      <dgm:spPr/>
      <dgm:t>
        <a:bodyPr/>
        <a:lstStyle/>
        <a:p>
          <a:endParaRPr lang="es-CL"/>
        </a:p>
      </dgm:t>
    </dgm:pt>
    <dgm:pt modelId="{7C1C6277-21E4-4D5F-99E4-31D89B49B00D}" type="pres">
      <dgm:prSet presAssocID="{337644EC-83B6-4611-A95E-0EC59DE0D77A}" presName="connectorText" presStyleLbl="sibTrans2D1" presStyleIdx="0" presStyleCnt="3"/>
      <dgm:spPr/>
      <dgm:t>
        <a:bodyPr/>
        <a:lstStyle/>
        <a:p>
          <a:endParaRPr lang="es-CL"/>
        </a:p>
      </dgm:t>
    </dgm:pt>
    <dgm:pt modelId="{06F5E886-E7D3-456B-8D24-E4CA36151A7B}" type="pres">
      <dgm:prSet presAssocID="{9474E583-2014-4B75-AB52-B5B7B5D215B9}" presName="node" presStyleLbl="node1" presStyleIdx="1" presStyleCnt="3" custRadScaleRad="117820" custRadScaleInc="-8118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CB5DCE5-D772-494C-8EF7-F1A91BF218AB}" type="pres">
      <dgm:prSet presAssocID="{68D4C86A-FA90-499E-9B13-6C25D56EFA6B}" presName="sibTrans" presStyleLbl="sibTrans2D1" presStyleIdx="1" presStyleCnt="3"/>
      <dgm:spPr/>
      <dgm:t>
        <a:bodyPr/>
        <a:lstStyle/>
        <a:p>
          <a:endParaRPr lang="es-CL"/>
        </a:p>
      </dgm:t>
    </dgm:pt>
    <dgm:pt modelId="{394C58C6-186C-49FA-998F-0641A934E343}" type="pres">
      <dgm:prSet presAssocID="{68D4C86A-FA90-499E-9B13-6C25D56EFA6B}" presName="connectorText" presStyleLbl="sibTrans2D1" presStyleIdx="1" presStyleCnt="3"/>
      <dgm:spPr/>
      <dgm:t>
        <a:bodyPr/>
        <a:lstStyle/>
        <a:p>
          <a:endParaRPr lang="es-CL"/>
        </a:p>
      </dgm:t>
    </dgm:pt>
    <dgm:pt modelId="{C7176718-3917-479F-9504-34D548C915B5}" type="pres">
      <dgm:prSet presAssocID="{5C8E2945-4321-49DA-95E2-0EF98027F38C}" presName="node" presStyleLbl="node1" presStyleIdx="2" presStyleCnt="3" custRadScaleRad="122381" custRadScaleInc="9781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7311926-2A8B-4C4C-A44C-204F5F0FD710}" type="pres">
      <dgm:prSet presAssocID="{51CBE1AA-AE16-4507-97F8-F1F1E555604E}" presName="sibTrans" presStyleLbl="sibTrans2D1" presStyleIdx="2" presStyleCnt="3"/>
      <dgm:spPr/>
      <dgm:t>
        <a:bodyPr/>
        <a:lstStyle/>
        <a:p>
          <a:endParaRPr lang="es-CL"/>
        </a:p>
      </dgm:t>
    </dgm:pt>
    <dgm:pt modelId="{BB3BBE82-C04F-457E-8021-AE25168421DE}" type="pres">
      <dgm:prSet presAssocID="{51CBE1AA-AE16-4507-97F8-F1F1E555604E}" presName="connectorText" presStyleLbl="sibTrans2D1" presStyleIdx="2" presStyleCnt="3"/>
      <dgm:spPr/>
      <dgm:t>
        <a:bodyPr/>
        <a:lstStyle/>
        <a:p>
          <a:endParaRPr lang="es-CL"/>
        </a:p>
      </dgm:t>
    </dgm:pt>
  </dgm:ptLst>
  <dgm:cxnLst>
    <dgm:cxn modelId="{CC526E72-8A49-3348-A462-E91E9EB70343}" type="presOf" srcId="{337644EC-83B6-4611-A95E-0EC59DE0D77A}" destId="{7C1C6277-21E4-4D5F-99E4-31D89B49B00D}" srcOrd="1" destOrd="0" presId="urn:microsoft.com/office/officeart/2005/8/layout/cycle2"/>
    <dgm:cxn modelId="{0717275F-35A3-AF48-9583-7E4DD282E339}" type="presOf" srcId="{337644EC-83B6-4611-A95E-0EC59DE0D77A}" destId="{C2AAD9A6-BC90-4D96-8982-800C7083F0C6}" srcOrd="0" destOrd="0" presId="urn:microsoft.com/office/officeart/2005/8/layout/cycle2"/>
    <dgm:cxn modelId="{8BD8F7D0-BD2C-2742-9890-9FA19A809E2C}" type="presOf" srcId="{5C8E2945-4321-49DA-95E2-0EF98027F38C}" destId="{C7176718-3917-479F-9504-34D548C915B5}" srcOrd="0" destOrd="0" presId="urn:microsoft.com/office/officeart/2005/8/layout/cycle2"/>
    <dgm:cxn modelId="{3217370D-5D1A-5945-B293-C4ABE2FF17D6}" type="presOf" srcId="{51CBE1AA-AE16-4507-97F8-F1F1E555604E}" destId="{37311926-2A8B-4C4C-A44C-204F5F0FD710}" srcOrd="0" destOrd="0" presId="urn:microsoft.com/office/officeart/2005/8/layout/cycle2"/>
    <dgm:cxn modelId="{DBDE6798-DC19-EB44-B610-7D4CA662DC03}" type="presOf" srcId="{9474E583-2014-4B75-AB52-B5B7B5D215B9}" destId="{06F5E886-E7D3-456B-8D24-E4CA36151A7B}" srcOrd="0" destOrd="0" presId="urn:microsoft.com/office/officeart/2005/8/layout/cycle2"/>
    <dgm:cxn modelId="{D7207C15-2DE4-9146-900E-334E2719D120}" type="presOf" srcId="{68D4C86A-FA90-499E-9B13-6C25D56EFA6B}" destId="{394C58C6-186C-49FA-998F-0641A934E343}" srcOrd="1" destOrd="0" presId="urn:microsoft.com/office/officeart/2005/8/layout/cycle2"/>
    <dgm:cxn modelId="{1413BBE6-BF71-0E46-BE53-3ABE67B2F7AC}" type="presOf" srcId="{D3ABA2B6-C41E-490A-911C-73CE6BD68259}" destId="{C76C1348-8C62-49B3-ABA8-46DE86A2A3CA}" srcOrd="0" destOrd="0" presId="urn:microsoft.com/office/officeart/2005/8/layout/cycle2"/>
    <dgm:cxn modelId="{CAF18DC0-4712-2746-9E15-B6AA6BC8B0CF}" type="presOf" srcId="{51CBE1AA-AE16-4507-97F8-F1F1E555604E}" destId="{BB3BBE82-C04F-457E-8021-AE25168421DE}" srcOrd="1" destOrd="0" presId="urn:microsoft.com/office/officeart/2005/8/layout/cycle2"/>
    <dgm:cxn modelId="{5673CE9E-78CE-4B58-8E56-EA29B4250BFC}" srcId="{03E7A159-C309-46C3-8294-6B81F358593A}" destId="{D3ABA2B6-C41E-490A-911C-73CE6BD68259}" srcOrd="0" destOrd="0" parTransId="{45F31BD2-9F35-46C5-B42A-5C48FB53DBB6}" sibTransId="{337644EC-83B6-4611-A95E-0EC59DE0D77A}"/>
    <dgm:cxn modelId="{7F67F73E-6F5D-5142-95F2-87EC5CA7142E}" type="presOf" srcId="{68D4C86A-FA90-499E-9B13-6C25D56EFA6B}" destId="{8CB5DCE5-D772-494C-8EF7-F1A91BF218AB}" srcOrd="0" destOrd="0" presId="urn:microsoft.com/office/officeart/2005/8/layout/cycle2"/>
    <dgm:cxn modelId="{54EF3522-7901-4692-9E40-076B2E01A88C}" srcId="{03E7A159-C309-46C3-8294-6B81F358593A}" destId="{9474E583-2014-4B75-AB52-B5B7B5D215B9}" srcOrd="1" destOrd="0" parTransId="{CA9A94C5-8A30-4763-9B76-D93A209ED447}" sibTransId="{68D4C86A-FA90-499E-9B13-6C25D56EFA6B}"/>
    <dgm:cxn modelId="{E4DDF3DC-4793-4758-BCF4-94832688A621}" srcId="{03E7A159-C309-46C3-8294-6B81F358593A}" destId="{5C8E2945-4321-49DA-95E2-0EF98027F38C}" srcOrd="2" destOrd="0" parTransId="{55303D4C-30C8-4E3D-99F1-00E8D00BA876}" sibTransId="{51CBE1AA-AE16-4507-97F8-F1F1E555604E}"/>
    <dgm:cxn modelId="{AEFFDEAA-04F2-D74B-9F0C-E71E3F957D4C}" type="presOf" srcId="{03E7A159-C309-46C3-8294-6B81F358593A}" destId="{E4E22BD4-7C9D-4482-9FA8-FA829EA906BE}" srcOrd="0" destOrd="0" presId="urn:microsoft.com/office/officeart/2005/8/layout/cycle2"/>
    <dgm:cxn modelId="{1CDA04D5-FD34-AE4F-A618-D044C6BB9B63}" type="presParOf" srcId="{E4E22BD4-7C9D-4482-9FA8-FA829EA906BE}" destId="{C76C1348-8C62-49B3-ABA8-46DE86A2A3CA}" srcOrd="0" destOrd="0" presId="urn:microsoft.com/office/officeart/2005/8/layout/cycle2"/>
    <dgm:cxn modelId="{5218F513-7441-3447-8156-34616E3C16E5}" type="presParOf" srcId="{E4E22BD4-7C9D-4482-9FA8-FA829EA906BE}" destId="{C2AAD9A6-BC90-4D96-8982-800C7083F0C6}" srcOrd="1" destOrd="0" presId="urn:microsoft.com/office/officeart/2005/8/layout/cycle2"/>
    <dgm:cxn modelId="{EF4581FC-C698-AC48-A22C-098B57096E6D}" type="presParOf" srcId="{C2AAD9A6-BC90-4D96-8982-800C7083F0C6}" destId="{7C1C6277-21E4-4D5F-99E4-31D89B49B00D}" srcOrd="0" destOrd="0" presId="urn:microsoft.com/office/officeart/2005/8/layout/cycle2"/>
    <dgm:cxn modelId="{28FC5A56-E5F4-9A49-8B34-7EA6B77DD782}" type="presParOf" srcId="{E4E22BD4-7C9D-4482-9FA8-FA829EA906BE}" destId="{06F5E886-E7D3-456B-8D24-E4CA36151A7B}" srcOrd="2" destOrd="0" presId="urn:microsoft.com/office/officeart/2005/8/layout/cycle2"/>
    <dgm:cxn modelId="{04D1E8E5-0277-854C-8BBD-CA07C374AC8E}" type="presParOf" srcId="{E4E22BD4-7C9D-4482-9FA8-FA829EA906BE}" destId="{8CB5DCE5-D772-494C-8EF7-F1A91BF218AB}" srcOrd="3" destOrd="0" presId="urn:microsoft.com/office/officeart/2005/8/layout/cycle2"/>
    <dgm:cxn modelId="{35F233A8-E834-8D4D-B290-400C7EDD386B}" type="presParOf" srcId="{8CB5DCE5-D772-494C-8EF7-F1A91BF218AB}" destId="{394C58C6-186C-49FA-998F-0641A934E343}" srcOrd="0" destOrd="0" presId="urn:microsoft.com/office/officeart/2005/8/layout/cycle2"/>
    <dgm:cxn modelId="{8EDD84D7-6FE0-CC41-9C34-5F3958FC1E7C}" type="presParOf" srcId="{E4E22BD4-7C9D-4482-9FA8-FA829EA906BE}" destId="{C7176718-3917-479F-9504-34D548C915B5}" srcOrd="4" destOrd="0" presId="urn:microsoft.com/office/officeart/2005/8/layout/cycle2"/>
    <dgm:cxn modelId="{364E3E87-835E-064A-B4FC-6D5BCBD2AD42}" type="presParOf" srcId="{E4E22BD4-7C9D-4482-9FA8-FA829EA906BE}" destId="{37311926-2A8B-4C4C-A44C-204F5F0FD710}" srcOrd="5" destOrd="0" presId="urn:microsoft.com/office/officeart/2005/8/layout/cycle2"/>
    <dgm:cxn modelId="{69734646-698D-4D4C-AAA9-0D83C86FABAE}" type="presParOf" srcId="{37311926-2A8B-4C4C-A44C-204F5F0FD710}" destId="{BB3BBE82-C04F-457E-8021-AE25168421D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C1348-8C62-49B3-ABA8-46DE86A2A3CA}">
      <dsp:nvSpPr>
        <dsp:cNvPr id="0" name=""/>
        <dsp:cNvSpPr/>
      </dsp:nvSpPr>
      <dsp:spPr>
        <a:xfrm>
          <a:off x="2807244" y="449469"/>
          <a:ext cx="2271981" cy="2271981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falla</a:t>
          </a:r>
        </a:p>
      </dsp:txBody>
      <dsp:txXfrm>
        <a:off x="3139968" y="782193"/>
        <a:ext cx="1606533" cy="1606533"/>
      </dsp:txXfrm>
    </dsp:sp>
    <dsp:sp modelId="{C2AAD9A6-BC90-4D96-8982-800C7083F0C6}">
      <dsp:nvSpPr>
        <dsp:cNvPr id="0" name=""/>
        <dsp:cNvSpPr/>
      </dsp:nvSpPr>
      <dsp:spPr>
        <a:xfrm rot="3001997">
          <a:off x="4719713" y="2446394"/>
          <a:ext cx="532816" cy="7667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3200" kern="1200"/>
        </a:p>
      </dsp:txBody>
      <dsp:txXfrm>
        <a:off x="4748298" y="2538499"/>
        <a:ext cx="372971" cy="460075"/>
      </dsp:txXfrm>
    </dsp:sp>
    <dsp:sp modelId="{06F5E886-E7D3-456B-8D24-E4CA36151A7B}">
      <dsp:nvSpPr>
        <dsp:cNvPr id="0" name=""/>
        <dsp:cNvSpPr/>
      </dsp:nvSpPr>
      <dsp:spPr>
        <a:xfrm>
          <a:off x="4912390" y="2961246"/>
          <a:ext cx="2271981" cy="227198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funciona</a:t>
          </a:r>
        </a:p>
      </dsp:txBody>
      <dsp:txXfrm>
        <a:off x="5245114" y="3293970"/>
        <a:ext cx="1606533" cy="1606533"/>
      </dsp:txXfrm>
    </dsp:sp>
    <dsp:sp modelId="{8CB5DCE5-D772-494C-8EF7-F1A91BF218AB}">
      <dsp:nvSpPr>
        <dsp:cNvPr id="0" name=""/>
        <dsp:cNvSpPr/>
      </dsp:nvSpPr>
      <dsp:spPr>
        <a:xfrm rot="10800000">
          <a:off x="3384390" y="3713840"/>
          <a:ext cx="1079786" cy="7667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3200" kern="1200"/>
        </a:p>
      </dsp:txBody>
      <dsp:txXfrm rot="10800000">
        <a:off x="3614428" y="3867199"/>
        <a:ext cx="849748" cy="460075"/>
      </dsp:txXfrm>
    </dsp:sp>
    <dsp:sp modelId="{C7176718-3917-479F-9504-34D548C915B5}">
      <dsp:nvSpPr>
        <dsp:cNvPr id="0" name=""/>
        <dsp:cNvSpPr/>
      </dsp:nvSpPr>
      <dsp:spPr>
        <a:xfrm>
          <a:off x="603076" y="2961246"/>
          <a:ext cx="2271981" cy="2271981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Refactorizar</a:t>
          </a:r>
        </a:p>
      </dsp:txBody>
      <dsp:txXfrm>
        <a:off x="935800" y="3293970"/>
        <a:ext cx="1606533" cy="1606533"/>
      </dsp:txXfrm>
    </dsp:sp>
    <dsp:sp modelId="{37311926-2A8B-4C4C-A44C-204F5F0FD710}">
      <dsp:nvSpPr>
        <dsp:cNvPr id="0" name=""/>
        <dsp:cNvSpPr/>
      </dsp:nvSpPr>
      <dsp:spPr>
        <a:xfrm rot="18676082">
          <a:off x="2547074" y="2470013"/>
          <a:ext cx="566984" cy="7667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3200" kern="1200"/>
        </a:p>
      </dsp:txBody>
      <dsp:txXfrm>
        <a:off x="2576026" y="2687296"/>
        <a:ext cx="396889" cy="460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5FF8C-3E37-4468-80E3-B9B037598718}" type="datetimeFigureOut">
              <a:rPr lang="es-CL" smtClean="0"/>
              <a:t>07-12-16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5E0A-2988-43C5-A1B8-119F4D56260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704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9263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6788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120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16828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7624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39440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33044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40133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52171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7553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9491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1851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6802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94768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40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43726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41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23973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42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730291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44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38219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45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86905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46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5179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5598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1073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3768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8018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183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26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80227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31490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510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EF-9D52-7F46-869C-26EB36BBA827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67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7E48-FF00-2B4F-883F-A4EC6AB80A05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378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401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40B0-044D-4E4C-97CB-27525F545ECE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744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FB62-B0AB-AE41-B3A1-36D0F34995C8}" type="datetime1">
              <a:rPr lang="en-US" smtClean="0"/>
              <a:t>12/7/16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491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313D-D7AA-1D4F-81FA-5CEEE97337BB}" type="datetime1">
              <a:rPr lang="en-US" smtClean="0"/>
              <a:t>12/7/16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6926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2629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FE76-3B69-FC49-ACF9-20FF644FE80F}" type="datetime1">
              <a:rPr lang="en-US" smtClean="0"/>
              <a:t>12/7/16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822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9540-CD59-BC4A-A189-70E101A1EE78}" type="datetime1">
              <a:rPr lang="en-US" smtClean="0"/>
              <a:t>12/7/16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5605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DC65-ED22-A343-88A8-B28BF68FCFE3}" type="datetime1">
              <a:rPr lang="en-US" smtClean="0"/>
              <a:t>12/7/16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951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215559" cy="757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D8D9F-5BA2-D245-91BE-2270F2D11EA9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13"/>
          <a:srcRect t="40185" b="41188"/>
          <a:stretch/>
        </p:blipFill>
        <p:spPr>
          <a:xfrm>
            <a:off x="6618385" y="365127"/>
            <a:ext cx="1896965" cy="35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2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2.jp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6.jpg"/><Relationship Id="rId8" Type="http://schemas.openxmlformats.org/officeDocument/2006/relationships/image" Target="../media/image17.png"/><Relationship Id="rId9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9.png"/><Relationship Id="rId8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35.png"/><Relationship Id="rId6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.png"/><Relationship Id="rId6" Type="http://schemas.openxmlformats.org/officeDocument/2006/relationships/image" Target="../media/image3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.png"/><Relationship Id="rId6" Type="http://schemas.openxmlformats.org/officeDocument/2006/relationships/image" Target="../media/image37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.png"/><Relationship Id="rId6" Type="http://schemas.openxmlformats.org/officeDocument/2006/relationships/image" Target="../media/image38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.png"/><Relationship Id="rId6" Type="http://schemas.openxmlformats.org/officeDocument/2006/relationships/image" Target="../media/image39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.png"/><Relationship Id="rId6" Type="http://schemas.openxmlformats.org/officeDocument/2006/relationships/image" Target="../media/image40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1.png"/><Relationship Id="rId6" Type="http://schemas.openxmlformats.org/officeDocument/2006/relationships/image" Target="../media/image41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.png"/><Relationship Id="rId6" Type="http://schemas.openxmlformats.org/officeDocument/2006/relationships/image" Target="../media/image42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1.png"/><Relationship Id="rId6" Type="http://schemas.openxmlformats.org/officeDocument/2006/relationships/image" Target="../media/image43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1.png"/><Relationship Id="rId6" Type="http://schemas.openxmlformats.org/officeDocument/2006/relationships/image" Target="../media/image44.png"/><Relationship Id="rId1" Type="http://schemas.microsoft.com/office/2007/relationships/media" Target="../media/media10.mp4"/><Relationship Id="rId2" Type="http://schemas.openxmlformats.org/officeDocument/2006/relationships/video" Target="../media/media10.mp4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1.png"/><Relationship Id="rId6" Type="http://schemas.openxmlformats.org/officeDocument/2006/relationships/image" Target="../media/image45.png"/><Relationship Id="rId1" Type="http://schemas.microsoft.com/office/2007/relationships/media" Target="../media/media11.mp4"/><Relationship Id="rId2" Type="http://schemas.openxmlformats.org/officeDocument/2006/relationships/video" Target="../media/media11.mp4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1.png"/><Relationship Id="rId6" Type="http://schemas.openxmlformats.org/officeDocument/2006/relationships/image" Target="../media/image46.png"/><Relationship Id="rId1" Type="http://schemas.microsoft.com/office/2007/relationships/media" Target="../media/media12.mp4"/><Relationship Id="rId2" Type="http://schemas.openxmlformats.org/officeDocument/2006/relationships/video" Target="../media/media12.mp4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1.png"/><Relationship Id="rId6" Type="http://schemas.openxmlformats.org/officeDocument/2006/relationships/image" Target="../media/image46.png"/><Relationship Id="rId1" Type="http://schemas.microsoft.com/office/2007/relationships/media" Target="../media/media12.mp4"/><Relationship Id="rId2" Type="http://schemas.openxmlformats.org/officeDocument/2006/relationships/video" Target="../media/media12.mp4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1.xml"/><Relationship Id="rId5" Type="http://schemas.openxmlformats.org/officeDocument/2006/relationships/image" Target="../media/image1.png"/><Relationship Id="rId6" Type="http://schemas.openxmlformats.org/officeDocument/2006/relationships/image" Target="../media/image47.png"/><Relationship Id="rId1" Type="http://schemas.microsoft.com/office/2007/relationships/media" Target="../media/media13.mp4"/><Relationship Id="rId2" Type="http://schemas.openxmlformats.org/officeDocument/2006/relationships/video" Target="../media/media13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2.xml"/><Relationship Id="rId5" Type="http://schemas.openxmlformats.org/officeDocument/2006/relationships/image" Target="../media/image1.png"/><Relationship Id="rId6" Type="http://schemas.openxmlformats.org/officeDocument/2006/relationships/image" Target="../media/image48.png"/><Relationship Id="rId1" Type="http://schemas.microsoft.com/office/2007/relationships/media" Target="../media/media14.mp4"/><Relationship Id="rId2" Type="http://schemas.openxmlformats.org/officeDocument/2006/relationships/video" Target="../media/media14.mp4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3.xml"/><Relationship Id="rId5" Type="http://schemas.openxmlformats.org/officeDocument/2006/relationships/image" Target="../media/image1.png"/><Relationship Id="rId6" Type="http://schemas.openxmlformats.org/officeDocument/2006/relationships/image" Target="../media/image49.png"/><Relationship Id="rId1" Type="http://schemas.microsoft.com/office/2007/relationships/media" Target="../media/media15.mp4"/><Relationship Id="rId2" Type="http://schemas.openxmlformats.org/officeDocument/2006/relationships/video" Target="../media/media15.mp4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4.xml"/><Relationship Id="rId5" Type="http://schemas.openxmlformats.org/officeDocument/2006/relationships/image" Target="../media/image1.png"/><Relationship Id="rId6" Type="http://schemas.openxmlformats.org/officeDocument/2006/relationships/image" Target="../media/image50.png"/><Relationship Id="rId1" Type="http://schemas.microsoft.com/office/2007/relationships/media" Target="../media/media16.mp4"/><Relationship Id="rId2" Type="http://schemas.openxmlformats.org/officeDocument/2006/relationships/video" Target="../media/media16.mp4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5.xml"/><Relationship Id="rId5" Type="http://schemas.openxmlformats.org/officeDocument/2006/relationships/image" Target="../media/image1.png"/><Relationship Id="rId6" Type="http://schemas.openxmlformats.org/officeDocument/2006/relationships/image" Target="../media/image51.png"/><Relationship Id="rId1" Type="http://schemas.microsoft.com/office/2007/relationships/media" Target="../media/media17.mp4"/><Relationship Id="rId2" Type="http://schemas.openxmlformats.org/officeDocument/2006/relationships/video" Target="../media/media17.mp4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6.xml"/><Relationship Id="rId5" Type="http://schemas.openxmlformats.org/officeDocument/2006/relationships/image" Target="../media/image1.png"/><Relationship Id="rId6" Type="http://schemas.openxmlformats.org/officeDocument/2006/relationships/image" Target="../media/image52.png"/><Relationship Id="rId1" Type="http://schemas.microsoft.com/office/2007/relationships/media" Target="../media/media18.mp4"/><Relationship Id="rId2" Type="http://schemas.openxmlformats.org/officeDocument/2006/relationships/video" Target="../media/media18.mp4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7.xml"/><Relationship Id="rId5" Type="http://schemas.openxmlformats.org/officeDocument/2006/relationships/image" Target="../media/image1.png"/><Relationship Id="rId6" Type="http://schemas.openxmlformats.org/officeDocument/2006/relationships/image" Target="../media/image53.png"/><Relationship Id="rId1" Type="http://schemas.microsoft.com/office/2007/relationships/media" Target="../media/media19.mp4"/><Relationship Id="rId2" Type="http://schemas.openxmlformats.org/officeDocument/2006/relationships/video" Target="../media/media19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384673"/>
            <a:ext cx="7772400" cy="2387600"/>
          </a:xfrm>
        </p:spPr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2400" dirty="0"/>
              <a:t>“Centro Médico Hipócrates”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950105"/>
            <a:ext cx="6858000" cy="1803650"/>
          </a:xfrm>
        </p:spPr>
        <p:txBody>
          <a:bodyPr>
            <a:noAutofit/>
          </a:bodyPr>
          <a:lstStyle/>
          <a:p>
            <a:r>
              <a:rPr lang="es-CL" sz="2400" dirty="0"/>
              <a:t>Ingeniería Informática</a:t>
            </a:r>
          </a:p>
          <a:p>
            <a:r>
              <a:rPr lang="es-CL" sz="1800" dirty="0"/>
              <a:t>Escuela de Informática y Telecomunicaciones</a:t>
            </a:r>
          </a:p>
          <a:p>
            <a:r>
              <a:rPr lang="es-CL" sz="1800" dirty="0"/>
              <a:t>Sede Antonio </a:t>
            </a:r>
            <a:r>
              <a:rPr lang="es-CL" sz="1800" dirty="0" smtClean="0"/>
              <a:t>Varas</a:t>
            </a:r>
            <a:endParaRPr lang="es-CL" sz="1800" dirty="0"/>
          </a:p>
          <a:p>
            <a:r>
              <a:rPr lang="es-CL" sz="1800" dirty="0" smtClean="0"/>
              <a:t>Docente: Vicente </a:t>
            </a:r>
            <a:r>
              <a:rPr lang="es-CL" sz="1800" dirty="0"/>
              <a:t>Aranda</a:t>
            </a:r>
          </a:p>
          <a:p>
            <a:r>
              <a:rPr lang="es-CL" sz="1800" dirty="0"/>
              <a:t>Elías Baeza, Pablo de la Sotta, </a:t>
            </a:r>
          </a:p>
          <a:p>
            <a:r>
              <a:rPr lang="es-CL" sz="1800" dirty="0"/>
              <a:t>Fabián Jaque, Gonzalo López, Tomás Muñiz</a:t>
            </a:r>
            <a:endParaRPr lang="es-CL" sz="1400" dirty="0"/>
          </a:p>
          <a:p>
            <a:endParaRPr lang="es-CL" sz="105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B13CD-66F3-7447-AE20-F6FDA4A0144C}" type="datetime1">
              <a:rPr lang="en-US" smtClean="0"/>
              <a:t>12/7/16</a:t>
            </a:fld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831"/>
            <a:ext cx="7886700" cy="994172"/>
          </a:xfrm>
        </p:spPr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19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10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2092718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373445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61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718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867067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774181" y="4966448"/>
            <a:ext cx="828130" cy="13422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40FAD-C22F-B84D-A37B-4936BDF10643}" type="datetime1">
              <a:rPr lang="en-US" smtClean="0"/>
              <a:t>12/7/16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0715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11</a:t>
            </a:fld>
            <a:endParaRPr lang="es-CL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02511"/>
            <a:ext cx="7980091" cy="5098841"/>
          </a:xfrm>
          <a:prstGeom prst="rect">
            <a:avLst/>
          </a:prstGeom>
        </p:spPr>
      </p:pic>
      <p:pic>
        <p:nvPicPr>
          <p:cNvPr id="8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1298071" y="2336525"/>
            <a:ext cx="718557" cy="889905"/>
          </a:xfrm>
          <a:prstGeom prst="rect">
            <a:avLst/>
          </a:prstGeom>
        </p:spPr>
      </p:pic>
      <p:pic>
        <p:nvPicPr>
          <p:cNvPr id="9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904978" y="5002168"/>
            <a:ext cx="718557" cy="889905"/>
          </a:xfrm>
          <a:prstGeom prst="rect">
            <a:avLst/>
          </a:prstGeom>
        </p:spPr>
      </p:pic>
      <p:pic>
        <p:nvPicPr>
          <p:cNvPr id="10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68" y="2574042"/>
            <a:ext cx="707653" cy="67407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341" y="2574042"/>
            <a:ext cx="707653" cy="67407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443746" y="5301714"/>
            <a:ext cx="1233602" cy="199949"/>
          </a:xfrm>
          <a:prstGeom prst="rect">
            <a:avLst/>
          </a:prstGeom>
        </p:spPr>
      </p:pic>
      <p:pic>
        <p:nvPicPr>
          <p:cNvPr id="13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6789367" y="5344693"/>
            <a:ext cx="1233602" cy="19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4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12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2943086" y="2331599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44" y="2666566"/>
            <a:ext cx="716619" cy="858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9" y="2465527"/>
            <a:ext cx="857250" cy="15430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B60A-2A05-4F4B-9F07-EF8C5A1283DA}" type="datetime1">
              <a:rPr lang="en-US" smtClean="0"/>
              <a:t>12/7/16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68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13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3828977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6" y="3634947"/>
            <a:ext cx="2176760" cy="206248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0392E-C787-264C-B54A-735AC02C6E93}" type="datetime1">
              <a:rPr lang="en-US" smtClean="0"/>
              <a:t>12/7/16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046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14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4838061" y="2373068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95" y="2278068"/>
            <a:ext cx="1382561" cy="13261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7" y="3860758"/>
            <a:ext cx="1018454" cy="19274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05" y="3807049"/>
            <a:ext cx="870044" cy="20348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85" y="3900663"/>
            <a:ext cx="767883" cy="180536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CD7CE-6506-274F-8CBE-812AFB8DD146}" type="datetime1">
              <a:rPr lang="en-US" smtClean="0"/>
              <a:t>12/7/16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25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15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6711549" y="2416047"/>
            <a:ext cx="1504335" cy="319606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23" y="2416048"/>
            <a:ext cx="1199486" cy="11994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7" y="4253066"/>
            <a:ext cx="1237613" cy="12376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6" y="4153515"/>
            <a:ext cx="1237613" cy="12376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88" y="4298317"/>
            <a:ext cx="1214560" cy="109281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A5F0-1950-5145-924E-61602627794E}" type="datetime1">
              <a:rPr lang="en-US" smtClean="0"/>
              <a:t>12/7/16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308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16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5263042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39" y="3907257"/>
            <a:ext cx="1687232" cy="1579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0" y="2165582"/>
            <a:ext cx="1619250" cy="16192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AC73-6D24-4F45-895A-97C3FFA81041}" type="datetime1">
              <a:rPr lang="en-US" smtClean="0"/>
              <a:t>12/7/16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80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Tecnologías y versiones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17</a:t>
            </a:fld>
            <a:endParaRPr lang="es-CL"/>
          </a:p>
        </p:txBody>
      </p:sp>
      <p:pic>
        <p:nvPicPr>
          <p:cNvPr id="5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042116" y="2038412"/>
            <a:ext cx="1346991" cy="1668198"/>
          </a:xfrm>
          <a:prstGeom prst="rect">
            <a:avLst/>
          </a:prstGeom>
        </p:spPr>
      </p:pic>
      <p:pic>
        <p:nvPicPr>
          <p:cNvPr id="6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2229501"/>
            <a:ext cx="1350071" cy="1286021"/>
          </a:xfrm>
          <a:prstGeom prst="rect">
            <a:avLst/>
          </a:prstGeom>
        </p:spPr>
      </p:pic>
      <p:pic>
        <p:nvPicPr>
          <p:cNvPr id="7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686051" y="4042445"/>
            <a:ext cx="3703057" cy="60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39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Metodología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18</a:t>
            </a:fld>
            <a:endParaRPr lang="es-CL"/>
          </a:p>
        </p:txBody>
      </p:sp>
      <p:graphicFrame>
        <p:nvGraphicFramePr>
          <p:cNvPr id="5" name="Diagrama 5"/>
          <p:cNvGraphicFramePr/>
          <p:nvPr>
            <p:extLst>
              <p:ext uri="{D42A27DB-BD31-4B8C-83A1-F6EECF244321}">
                <p14:modId xmlns:p14="http://schemas.microsoft.com/office/powerpoint/2010/main" val="314053215"/>
              </p:ext>
            </p:extLst>
          </p:nvPr>
        </p:nvGraphicFramePr>
        <p:xfrm>
          <a:off x="628880" y="1123123"/>
          <a:ext cx="7886470" cy="5233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5201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Organización del equipo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4000" dirty="0"/>
              <a:t>Fabián Jaque</a:t>
            </a:r>
          </a:p>
          <a:p>
            <a:r>
              <a:rPr lang="es-CL" sz="4000" dirty="0"/>
              <a:t>Tomás Muñiz</a:t>
            </a:r>
          </a:p>
          <a:p>
            <a:r>
              <a:rPr lang="es-CL" sz="4000" dirty="0"/>
              <a:t>Elías Baeza</a:t>
            </a:r>
          </a:p>
          <a:p>
            <a:r>
              <a:rPr lang="es-CL" sz="4000" dirty="0"/>
              <a:t>Gonzalo López</a:t>
            </a:r>
          </a:p>
          <a:p>
            <a:r>
              <a:rPr lang="es-CL" sz="4000" dirty="0"/>
              <a:t>Pablo de la </a:t>
            </a:r>
            <a:r>
              <a:rPr lang="es-CL" sz="4000" dirty="0" smtClean="0"/>
              <a:t>Sotta</a:t>
            </a:r>
            <a:endParaRPr lang="es-CL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19</a:t>
            </a:fld>
            <a:endParaRPr lang="es-CL"/>
          </a:p>
        </p:txBody>
      </p:sp>
      <p:pic>
        <p:nvPicPr>
          <p:cNvPr id="32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951069" y="2431603"/>
            <a:ext cx="482327" cy="597344"/>
          </a:xfrm>
          <a:prstGeom prst="rect">
            <a:avLst/>
          </a:prstGeom>
        </p:spPr>
      </p:pic>
      <p:pic>
        <p:nvPicPr>
          <p:cNvPr id="33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3976606"/>
            <a:ext cx="496124" cy="472587"/>
          </a:xfrm>
          <a:prstGeom prst="rect">
            <a:avLst/>
          </a:prstGeom>
        </p:spPr>
      </p:pic>
      <p:pic>
        <p:nvPicPr>
          <p:cNvPr id="34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879783" y="4063856"/>
            <a:ext cx="1726031" cy="279764"/>
          </a:xfrm>
          <a:prstGeom prst="rect">
            <a:avLst/>
          </a:prstGeom>
        </p:spPr>
      </p:pic>
      <p:pic>
        <p:nvPicPr>
          <p:cNvPr id="36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2495002"/>
            <a:ext cx="496124" cy="559381"/>
          </a:xfrm>
          <a:prstGeom prst="rect">
            <a:avLst/>
          </a:prstGeom>
        </p:spPr>
      </p:pic>
      <p:pic>
        <p:nvPicPr>
          <p:cNvPr id="37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46" y="3227147"/>
            <a:ext cx="520403" cy="520403"/>
          </a:xfrm>
          <a:prstGeom prst="rect">
            <a:avLst/>
          </a:prstGeom>
        </p:spPr>
      </p:pic>
      <p:pic>
        <p:nvPicPr>
          <p:cNvPr id="38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395" y="1898393"/>
            <a:ext cx="520403" cy="520403"/>
          </a:xfrm>
          <a:prstGeom prst="rect">
            <a:avLst/>
          </a:prstGeom>
        </p:spPr>
      </p:pic>
      <p:pic>
        <p:nvPicPr>
          <p:cNvPr id="39" name="Imagen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48" y="4535700"/>
            <a:ext cx="607419" cy="607419"/>
          </a:xfrm>
          <a:prstGeom prst="rect">
            <a:avLst/>
          </a:prstGeom>
        </p:spPr>
      </p:pic>
      <p:pic>
        <p:nvPicPr>
          <p:cNvPr id="40" name="Imagen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t="12903" r="4809" b="23574"/>
          <a:stretch/>
        </p:blipFill>
        <p:spPr>
          <a:xfrm>
            <a:off x="5879783" y="4521815"/>
            <a:ext cx="829577" cy="589921"/>
          </a:xfrm>
          <a:prstGeom prst="rect">
            <a:avLst/>
          </a:prstGeom>
        </p:spPr>
      </p:pic>
      <p:pic>
        <p:nvPicPr>
          <p:cNvPr id="41" name="Imagen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8" y="1919130"/>
            <a:ext cx="519800" cy="491212"/>
          </a:xfrm>
          <a:prstGeom prst="rect">
            <a:avLst/>
          </a:prstGeom>
        </p:spPr>
      </p:pic>
      <p:pic>
        <p:nvPicPr>
          <p:cNvPr id="42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8" y="3248481"/>
            <a:ext cx="496124" cy="5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97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Agenda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</a:t>
            </a:fld>
            <a:endParaRPr lang="es-CL"/>
          </a:p>
        </p:txBody>
      </p:sp>
      <p:sp>
        <p:nvSpPr>
          <p:cNvPr id="6" name="CuadroTexto 4"/>
          <p:cNvSpPr txBox="1"/>
          <p:nvPr/>
        </p:nvSpPr>
        <p:spPr>
          <a:xfrm>
            <a:off x="628650" y="1429816"/>
            <a:ext cx="77812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Cliente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Problemática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Especificaciones de la 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Organización del proyecto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1755469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20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30624"/>
            <a:ext cx="7913515" cy="2487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990144" y="4995687"/>
            <a:ext cx="2750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3: Carta Gantt: Primera iteración</a:t>
            </a:r>
          </a:p>
        </p:txBody>
      </p:sp>
    </p:spTree>
    <p:extLst>
      <p:ext uri="{BB962C8B-B14F-4D97-AF65-F5344CB8AC3E}">
        <p14:creationId xmlns:p14="http://schemas.microsoft.com/office/powerpoint/2010/main" val="781846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21</a:t>
            </a:fld>
            <a:endParaRPr lang="es-CL"/>
          </a:p>
        </p:txBody>
      </p:sp>
      <p:pic>
        <p:nvPicPr>
          <p:cNvPr id="6" name="Marcador de contenido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02511"/>
            <a:ext cx="7876032" cy="3916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62413" y="5484435"/>
            <a:ext cx="28004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4: Carta Gantt: Segunda iteración</a:t>
            </a:r>
          </a:p>
        </p:txBody>
      </p:sp>
    </p:spTree>
    <p:extLst>
      <p:ext uri="{BB962C8B-B14F-4D97-AF65-F5344CB8AC3E}">
        <p14:creationId xmlns:p14="http://schemas.microsoft.com/office/powerpoint/2010/main" val="2060205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22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00012"/>
            <a:ext cx="7826368" cy="2137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35329" y="4221114"/>
            <a:ext cx="27100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5: Carta Gantt: Tercera iteración</a:t>
            </a:r>
          </a:p>
        </p:txBody>
      </p:sp>
    </p:spTree>
    <p:extLst>
      <p:ext uri="{BB962C8B-B14F-4D97-AF65-F5344CB8AC3E}">
        <p14:creationId xmlns:p14="http://schemas.microsoft.com/office/powerpoint/2010/main" val="1863443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 de pruebas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23</a:t>
            </a:fld>
            <a:endParaRPr lang="es-CL"/>
          </a:p>
        </p:txBody>
      </p:sp>
      <p:pic>
        <p:nvPicPr>
          <p:cNvPr id="5" name="Imagen 1"/>
          <p:cNvPicPr>
            <a:picLocks noChangeAspect="1"/>
          </p:cNvPicPr>
          <p:nvPr/>
        </p:nvPicPr>
        <p:blipFill rotWithShape="1">
          <a:blip r:embed="rId2"/>
          <a:srcRect r="23514"/>
          <a:stretch/>
        </p:blipFill>
        <p:spPr>
          <a:xfrm>
            <a:off x="758723" y="1123123"/>
            <a:ext cx="7756627" cy="41077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3672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Costos y flujo de caja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6220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terminal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6451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dirty="0" smtClean="0"/>
              <a:t>Operador - Abrir caja</a:t>
            </a:r>
            <a:endParaRPr lang="es-CL" dirty="0"/>
          </a:p>
        </p:txBody>
      </p:sp>
      <p:pic>
        <p:nvPicPr>
          <p:cNvPr id="6" name="abrir-caj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6084" y="728618"/>
            <a:ext cx="8023892" cy="60179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21E53-40E2-094E-AC4F-5F0BEC3101AD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1608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dirty="0" smtClean="0"/>
              <a:t>Operador - Agendar hora</a:t>
            </a:r>
            <a:endParaRPr lang="es-C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pic>
        <p:nvPicPr>
          <p:cNvPr id="4" name="agendar-ho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8"/>
            <a:ext cx="8029208" cy="602190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0EF6-45EA-A348-977B-20F8869C412E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5606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3200" dirty="0" smtClean="0"/>
              <a:t>Operador </a:t>
            </a:r>
            <a:r>
              <a:rPr lang="es-CL" sz="3200" dirty="0"/>
              <a:t>-</a:t>
            </a:r>
            <a:r>
              <a:rPr lang="es-CL" sz="3200" dirty="0" smtClean="0"/>
              <a:t> Ingresar paciente</a:t>
            </a:r>
            <a:endParaRPr lang="es-CL" sz="3200" dirty="0"/>
          </a:p>
        </p:txBody>
      </p:sp>
      <p:pic>
        <p:nvPicPr>
          <p:cNvPr id="2" name="ingresar-pacien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2141" y="728618"/>
            <a:ext cx="8017835" cy="60133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6FB91-6A3B-4D43-9465-F6CC1734C445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5781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3200" dirty="0" smtClean="0"/>
              <a:t>Operador - Cerrar caja</a:t>
            </a:r>
            <a:endParaRPr lang="es-CL" sz="3200" dirty="0"/>
          </a:p>
        </p:txBody>
      </p:sp>
      <p:pic>
        <p:nvPicPr>
          <p:cNvPr id="4" name="cerrar-caj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7963244" cy="597243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34F38-3F26-164B-B679-89B53200EBED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132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Cliente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</a:t>
            </a:fld>
            <a:endParaRPr lang="es-CL"/>
          </a:p>
        </p:txBody>
      </p:sp>
      <p:pic>
        <p:nvPicPr>
          <p:cNvPr id="5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0" y="1229449"/>
            <a:ext cx="7776290" cy="43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03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3200" dirty="0" smtClean="0"/>
              <a:t>Médico – Revisar agenda diaria</a:t>
            </a:r>
            <a:endParaRPr lang="es-CL" sz="3200" dirty="0"/>
          </a:p>
        </p:txBody>
      </p:sp>
      <p:pic>
        <p:nvPicPr>
          <p:cNvPr id="2" name="revisar-agend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386" r="3039"/>
          <a:stretch/>
        </p:blipFill>
        <p:spPr>
          <a:xfrm>
            <a:off x="708693" y="728618"/>
            <a:ext cx="7451677" cy="597243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D42B-1347-1345-A2A0-5A8AEB4E6C76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6558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3200" dirty="0" smtClean="0"/>
              <a:t>Médico – Actualizar ficha médica</a:t>
            </a:r>
            <a:endParaRPr lang="es-CL" sz="3200" dirty="0"/>
          </a:p>
        </p:txBody>
      </p:sp>
      <p:pic>
        <p:nvPicPr>
          <p:cNvPr id="4" name="actualizar-ficha-medic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7" y="728617"/>
            <a:ext cx="7981441" cy="598608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C4D4E-074A-C448-97F8-ABCF00102E99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9107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3200" dirty="0" smtClean="0"/>
              <a:t>Médico – Cerrar atención</a:t>
            </a:r>
            <a:endParaRPr lang="es-CL" sz="3200" dirty="0"/>
          </a:p>
        </p:txBody>
      </p:sp>
      <p:pic>
        <p:nvPicPr>
          <p:cNvPr id="2" name="cerrar-atenc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8021478" cy="601610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1091-7A62-6E43-9D27-E32C8DC70280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115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3200" dirty="0" smtClean="0"/>
              <a:t>Médico – Derivar atención</a:t>
            </a:r>
            <a:endParaRPr lang="es-CL" sz="3200" dirty="0"/>
          </a:p>
        </p:txBody>
      </p:sp>
      <p:pic>
        <p:nvPicPr>
          <p:cNvPr id="4" name="deriv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8021478" cy="601610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8F8A-3424-6845-B9E7-1FBC94B6CF1B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660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Médico – Modificar datos bancarios</a:t>
            </a:r>
            <a:endParaRPr lang="es-CL" sz="2800" dirty="0"/>
          </a:p>
        </p:txBody>
      </p:sp>
      <p:pic>
        <p:nvPicPr>
          <p:cNvPr id="2" name="datos-bancari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8021478" cy="601610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693D-1095-504A-BFA4-548E7B4A1856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2168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Enfermero – Revisar agenda diaria</a:t>
            </a:r>
            <a:endParaRPr lang="es-CL" sz="2800" dirty="0"/>
          </a:p>
        </p:txBody>
      </p:sp>
      <p:pic>
        <p:nvPicPr>
          <p:cNvPr id="5" name="revisar-agend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297" r="3031"/>
          <a:stretch/>
        </p:blipFill>
        <p:spPr>
          <a:xfrm>
            <a:off x="658498" y="728618"/>
            <a:ext cx="7501872" cy="600651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86143-561F-7840-AD4C-5DD31DAA2A91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2605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Enfermero – Abrir orden de análisis</a:t>
            </a:r>
            <a:endParaRPr lang="es-CL" sz="2800" dirty="0"/>
          </a:p>
        </p:txBody>
      </p:sp>
      <p:pic>
        <p:nvPicPr>
          <p:cNvPr id="4" name="abrir-ord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7" y="728618"/>
            <a:ext cx="8017835" cy="601337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D0B44-7B54-8A4C-AE30-4B0AE9A72C5D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029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Enfermero – Cerrar orden de análisis</a:t>
            </a:r>
            <a:endParaRPr lang="es-CL" sz="2800" dirty="0"/>
          </a:p>
        </p:txBody>
      </p:sp>
      <p:pic>
        <p:nvPicPr>
          <p:cNvPr id="2" name="cerrar-ord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8021478" cy="601610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F27A-564D-6F45-A515-9CC7CC5CADE2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686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Enfermero – Cerrar orden de análisis</a:t>
            </a:r>
            <a:endParaRPr lang="es-CL" sz="2800" dirty="0"/>
          </a:p>
        </p:txBody>
      </p:sp>
      <p:pic>
        <p:nvPicPr>
          <p:cNvPr id="2" name="cerrar-ord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8021478" cy="601610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C8209-F679-154D-991A-707D97AA62C9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1804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Jefe de </a:t>
            </a:r>
            <a:r>
              <a:rPr lang="es-CL" sz="2800" dirty="0" err="1" smtClean="0"/>
              <a:t>op</a:t>
            </a:r>
            <a:r>
              <a:rPr lang="es-CL" sz="2800" dirty="0" smtClean="0"/>
              <a:t>. – Mantenedor de personal</a:t>
            </a:r>
            <a:endParaRPr lang="es-CL" sz="2800" dirty="0"/>
          </a:p>
        </p:txBody>
      </p:sp>
      <p:pic>
        <p:nvPicPr>
          <p:cNvPr id="4" name="mantenedor-perso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8021478" cy="601610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64A50-0301-0A40-8C31-ED257CB2BE42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209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Problemática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</a:t>
            </a:fld>
            <a:endParaRPr lang="es-C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8" y="1123123"/>
            <a:ext cx="7837352" cy="4700773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3383115" y="5823896"/>
            <a:ext cx="23129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350" dirty="0"/>
              <a:t>Fig. 1: Diagrama de Ishikawa</a:t>
            </a:r>
          </a:p>
        </p:txBody>
      </p:sp>
    </p:spTree>
    <p:extLst>
      <p:ext uri="{BB962C8B-B14F-4D97-AF65-F5344CB8AC3E}">
        <p14:creationId xmlns:p14="http://schemas.microsoft.com/office/powerpoint/2010/main" val="1211668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Jefe de </a:t>
            </a:r>
            <a:r>
              <a:rPr lang="es-CL" sz="2800" dirty="0" err="1" smtClean="0"/>
              <a:t>op</a:t>
            </a:r>
            <a:r>
              <a:rPr lang="es-CL" sz="2800" dirty="0" smtClean="0"/>
              <a:t>. – Mantenedor prestación</a:t>
            </a:r>
            <a:endParaRPr lang="es-CL" sz="2800" dirty="0"/>
          </a:p>
        </p:txBody>
      </p:sp>
      <p:pic>
        <p:nvPicPr>
          <p:cNvPr id="2" name="mantenedor-prestac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8021478" cy="601610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F7CB-8A92-F24A-BB95-240C3075135B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9326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Jefe de </a:t>
            </a:r>
            <a:r>
              <a:rPr lang="es-CL" sz="2800" dirty="0" err="1" smtClean="0"/>
              <a:t>op</a:t>
            </a:r>
            <a:r>
              <a:rPr lang="es-CL" sz="2800" dirty="0" smtClean="0"/>
              <a:t>. – Reporte de caja</a:t>
            </a:r>
            <a:endParaRPr lang="es-CL" sz="2800" dirty="0"/>
          </a:p>
        </p:txBody>
      </p:sp>
      <p:pic>
        <p:nvPicPr>
          <p:cNvPr id="4" name="reporte-caj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8021478" cy="601610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6CFA-D721-8E48-8D4D-AF2FB6FB13E8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84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Jefe de </a:t>
            </a:r>
            <a:r>
              <a:rPr lang="es-CL" sz="2800" dirty="0" err="1" smtClean="0"/>
              <a:t>op</a:t>
            </a:r>
            <a:r>
              <a:rPr lang="es-CL" sz="2800" dirty="0" smtClean="0"/>
              <a:t>. – Log de pago</a:t>
            </a:r>
            <a:endParaRPr lang="es-CL" sz="2800" dirty="0"/>
          </a:p>
        </p:txBody>
      </p:sp>
      <p:pic>
        <p:nvPicPr>
          <p:cNvPr id="2" name="log-pag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475" r="3210"/>
          <a:stretch/>
        </p:blipFill>
        <p:spPr>
          <a:xfrm>
            <a:off x="658498" y="728618"/>
            <a:ext cx="7501872" cy="60295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95CF3-C030-1D4F-8D2C-063C4C0CD27A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1321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</a:t>
            </a:r>
            <a:r>
              <a:rPr lang="es-ES_tradnl" dirty="0" err="1" smtClean="0"/>
              <a:t>WebApp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02291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Paciente – Consultar horas y agendar</a:t>
            </a:r>
            <a:endParaRPr lang="es-CL" sz="2800" dirty="0"/>
          </a:p>
        </p:txBody>
      </p:sp>
      <p:pic>
        <p:nvPicPr>
          <p:cNvPr id="4" name="consultas-horas-y-agend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7963244" cy="597243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1163-9F9F-3D4B-BD87-D6D093E32C59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977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Paciente – Descargar resultados</a:t>
            </a:r>
            <a:endParaRPr lang="es-CL" sz="2800" dirty="0"/>
          </a:p>
        </p:txBody>
      </p:sp>
      <p:pic>
        <p:nvPicPr>
          <p:cNvPr id="2" name="descarga-resultad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8"/>
            <a:ext cx="8036032" cy="602702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A1B30-4E3D-AB4E-B90A-7D9079156DE6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185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Paciente – Anular hora</a:t>
            </a:r>
            <a:endParaRPr lang="es-CL" sz="2800" dirty="0"/>
          </a:p>
        </p:txBody>
      </p:sp>
      <p:pic>
        <p:nvPicPr>
          <p:cNvPr id="4" name="anular-ho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8021478" cy="601610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00F57-2BFD-234C-8967-9542F783F991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1608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Consecuencias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Los tiempos de espera del paciente son largos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Inconsistencia en los datos entregados al paciente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Tasa de errores en los procesos financieros considerados altas por la gerencia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69698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Solución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95074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 general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7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413218"/>
            <a:ext cx="77812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800" dirty="0" smtClean="0"/>
              <a:t>“Mejorar </a:t>
            </a:r>
            <a:r>
              <a:rPr lang="es-ES_tradnl" sz="4800" dirty="0"/>
              <a:t>los resultados de los procesos del centro médico Hipócrates mediante una solución integrada de software</a:t>
            </a:r>
            <a:r>
              <a:rPr lang="es-ES_tradnl" sz="4800" dirty="0" smtClean="0"/>
              <a:t>.”</a:t>
            </a:r>
            <a:endParaRPr lang="es-CL" sz="4800" dirty="0"/>
          </a:p>
        </p:txBody>
      </p:sp>
    </p:spTree>
    <p:extLst>
      <p:ext uri="{BB962C8B-B14F-4D97-AF65-F5344CB8AC3E}">
        <p14:creationId xmlns:p14="http://schemas.microsoft.com/office/powerpoint/2010/main" val="1721288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8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el tiempo empleado en el pago de honorarios en al menos un 50% del tiempo de ejecución.</a:t>
            </a:r>
            <a:endParaRPr lang="es-CL" sz="4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la incertidumbre de pacientes frente a sus atenciones y sus resultados al menos a un 2%.</a:t>
            </a:r>
          </a:p>
        </p:txBody>
      </p:sp>
    </p:spTree>
    <p:extLst>
      <p:ext uri="{BB962C8B-B14F-4D97-AF65-F5344CB8AC3E}">
        <p14:creationId xmlns:p14="http://schemas.microsoft.com/office/powerpoint/2010/main" val="796177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de datos relacional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9</a:t>
            </a:fld>
            <a:endParaRPr lang="es-CL"/>
          </a:p>
        </p:txBody>
      </p:sp>
      <p:pic>
        <p:nvPicPr>
          <p:cNvPr id="5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23123"/>
            <a:ext cx="8333792" cy="34694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25066" y="4729520"/>
            <a:ext cx="33538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2: Extracto del Modelo de datos de CMH.</a:t>
            </a:r>
          </a:p>
        </p:txBody>
      </p:sp>
    </p:spTree>
    <p:extLst>
      <p:ext uri="{BB962C8B-B14F-4D97-AF65-F5344CB8AC3E}">
        <p14:creationId xmlns:p14="http://schemas.microsoft.com/office/powerpoint/2010/main" val="10049571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422</TotalTime>
  <Words>1352</Words>
  <Application>Microsoft Macintosh PowerPoint</Application>
  <PresentationFormat>On-screen Show (4:3)</PresentationFormat>
  <Paragraphs>283</Paragraphs>
  <Slides>46</Slides>
  <Notes>27</Notes>
  <HiddenSlides>0</HiddenSlides>
  <MMClips>20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Calibri</vt:lpstr>
      <vt:lpstr>Calibri Light</vt:lpstr>
      <vt:lpstr>Times New Roman</vt:lpstr>
      <vt:lpstr>Arial</vt:lpstr>
      <vt:lpstr>Tema de Office</vt:lpstr>
      <vt:lpstr>Portafolio de Título “Centro Médico Hipócrates”</vt:lpstr>
      <vt:lpstr>Agenda</vt:lpstr>
      <vt:lpstr>Cliente</vt:lpstr>
      <vt:lpstr>Problemática</vt:lpstr>
      <vt:lpstr>Consecuencias</vt:lpstr>
      <vt:lpstr>Solución</vt:lpstr>
      <vt:lpstr>Objetivo general</vt:lpstr>
      <vt:lpstr>Objetivos específicos</vt:lpstr>
      <vt:lpstr>Modelo de datos relacional</vt:lpstr>
      <vt:lpstr>Modelo de despliegue</vt:lpstr>
      <vt:lpstr>Modelo de despliegue</vt:lpstr>
      <vt:lpstr>Modelo de despliegue</vt:lpstr>
      <vt:lpstr>Modelo de despliegue</vt:lpstr>
      <vt:lpstr>Modelo de despliegue</vt:lpstr>
      <vt:lpstr>Modelo de despliegue</vt:lpstr>
      <vt:lpstr>Modelo de despliegue</vt:lpstr>
      <vt:lpstr>Tecnologías y versiones</vt:lpstr>
      <vt:lpstr>Metodología</vt:lpstr>
      <vt:lpstr>Organización del equipo</vt:lpstr>
      <vt:lpstr>Calendarización y entregables</vt:lpstr>
      <vt:lpstr>Calendarización y entregables</vt:lpstr>
      <vt:lpstr>Calendarización y entregables</vt:lpstr>
      <vt:lpstr>Plan de pruebas</vt:lpstr>
      <vt:lpstr>Costos y flujo de caja</vt:lpstr>
      <vt:lpstr>Demostración terminal</vt:lpstr>
      <vt:lpstr>Operador - Abrir caja</vt:lpstr>
      <vt:lpstr>Operador - Agendar hora</vt:lpstr>
      <vt:lpstr>Operador - Ingresar paciente</vt:lpstr>
      <vt:lpstr>Operador - Cerrar caja</vt:lpstr>
      <vt:lpstr>Médico – Revisar agenda diaria</vt:lpstr>
      <vt:lpstr>Médico – Actualizar ficha médica</vt:lpstr>
      <vt:lpstr>Médico – Cerrar atención</vt:lpstr>
      <vt:lpstr>Médico – Derivar atención</vt:lpstr>
      <vt:lpstr>Médico – Modificar datos bancarios</vt:lpstr>
      <vt:lpstr>Enfermero – Revisar agenda diaria</vt:lpstr>
      <vt:lpstr>Enfermero – Abrir orden de análisis</vt:lpstr>
      <vt:lpstr>Enfermero – Cerrar orden de análisis</vt:lpstr>
      <vt:lpstr>Enfermero – Cerrar orden de análisis</vt:lpstr>
      <vt:lpstr>Jefe de op. – Mantenedor de personal</vt:lpstr>
      <vt:lpstr>Jefe de op. – Mantenedor prestación</vt:lpstr>
      <vt:lpstr>Jefe de op. – Reporte de caja</vt:lpstr>
      <vt:lpstr>Jefe de op. – Log de pago</vt:lpstr>
      <vt:lpstr>Demostración WebApp</vt:lpstr>
      <vt:lpstr>Paciente – Consultar horas y agendar</vt:lpstr>
      <vt:lpstr>Paciente – Descargar resultados</vt:lpstr>
      <vt:lpstr>Paciente – Anular hora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Pablo de la Sotta</cp:lastModifiedBy>
  <cp:revision>51</cp:revision>
  <dcterms:created xsi:type="dcterms:W3CDTF">2015-07-01T15:45:01Z</dcterms:created>
  <dcterms:modified xsi:type="dcterms:W3CDTF">2016-12-07T23:28:46Z</dcterms:modified>
</cp:coreProperties>
</file>